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32"/>
  </p:notesMasterIdLst>
  <p:sldIdLst>
    <p:sldId id="256" r:id="rId5"/>
    <p:sldId id="257" r:id="rId6"/>
    <p:sldId id="258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10" r:id="rId22"/>
    <p:sldId id="308" r:id="rId23"/>
    <p:sldId id="309" r:id="rId24"/>
    <p:sldId id="311" r:id="rId25"/>
    <p:sldId id="312" r:id="rId26"/>
    <p:sldId id="313" r:id="rId27"/>
    <p:sldId id="314" r:id="rId28"/>
    <p:sldId id="315" r:id="rId29"/>
    <p:sldId id="316" r:id="rId30"/>
    <p:sldId id="317" r:id="rId31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Montserrat SemiBold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4" roundtripDataSignature="AMtx7mgm6QEbciB/sbxzI2X/7j8CwuWuU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ARDO HUMBERTO SEVILLA AGUILAR" initials="RA" lastIdx="2" clrIdx="0">
    <p:extLst>
      <p:ext uri="{19B8F6BF-5375-455C-9EA6-DF929625EA0E}">
        <p15:presenceInfo xmlns:p15="http://schemas.microsoft.com/office/powerpoint/2012/main" userId="S::rsevilla@cnsf.gob.mx::94c9c77e-ccbf-4b74-aeeb-01ce0f31e3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94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4F6102-9D04-4C9C-A09D-29B36DC88850}" v="286" dt="2021-01-27T05:24:48.877"/>
    <p1510:client id="{74DD8CBF-28D4-4827-A77A-F435E38C38FA}" v="11" dt="2021-01-22T02:27:26.950"/>
    <p1510:client id="{F7882F2E-DEA4-4B15-964F-42C111847A92}" v="4" dt="2021-01-19T06:18:01.8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364" autoAdjust="0"/>
  </p:normalViewPr>
  <p:slideViewPr>
    <p:cSldViewPr snapToGrid="0">
      <p:cViewPr varScale="1">
        <p:scale>
          <a:sx n="68" d="100"/>
          <a:sy n="68" d="100"/>
        </p:scale>
        <p:origin x="924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55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57" Type="http://schemas.openxmlformats.org/officeDocument/2006/relationships/viewProps" Target="viewProps.xml"/><Relationship Id="rId61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54" Type="http://customschemas.google.com/relationships/presentationmetadata" Target="metadata"/><Relationship Id="rId62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ARDO HUMBERTO SEVILLA AGUILAR" userId="S::rsevilla@cnsf.gob.mx::94c9c77e-ccbf-4b74-aeeb-01ce0f31e326" providerId="AD" clId="Web-{F7882F2E-DEA4-4B15-964F-42C111847A92}"/>
    <pc:docChg chg="delSld">
      <pc:chgData name="RICARDO HUMBERTO SEVILLA AGUILAR" userId="S::rsevilla@cnsf.gob.mx::94c9c77e-ccbf-4b74-aeeb-01ce0f31e326" providerId="AD" clId="Web-{F7882F2E-DEA4-4B15-964F-42C111847A92}" dt="2021-01-19T06:18:01.882" v="3"/>
      <pc:docMkLst>
        <pc:docMk/>
      </pc:docMkLst>
      <pc:sldChg chg="del">
        <pc:chgData name="RICARDO HUMBERTO SEVILLA AGUILAR" userId="S::rsevilla@cnsf.gob.mx::94c9c77e-ccbf-4b74-aeeb-01ce0f31e326" providerId="AD" clId="Web-{F7882F2E-DEA4-4B15-964F-42C111847A92}" dt="2021-01-19T06:12:53.956" v="0"/>
        <pc:sldMkLst>
          <pc:docMk/>
          <pc:sldMk cId="2151252792" sldId="264"/>
        </pc:sldMkLst>
      </pc:sldChg>
      <pc:sldChg chg="del">
        <pc:chgData name="RICARDO HUMBERTO SEVILLA AGUILAR" userId="S::rsevilla@cnsf.gob.mx::94c9c77e-ccbf-4b74-aeeb-01ce0f31e326" providerId="AD" clId="Web-{F7882F2E-DEA4-4B15-964F-42C111847A92}" dt="2021-01-19T06:15:12.074" v="1"/>
        <pc:sldMkLst>
          <pc:docMk/>
          <pc:sldMk cId="1804479958" sldId="269"/>
        </pc:sldMkLst>
      </pc:sldChg>
      <pc:sldChg chg="del addCm">
        <pc:chgData name="RICARDO HUMBERTO SEVILLA AGUILAR" userId="S::rsevilla@cnsf.gob.mx::94c9c77e-ccbf-4b74-aeeb-01ce0f31e326" providerId="AD" clId="Web-{F7882F2E-DEA4-4B15-964F-42C111847A92}" dt="2021-01-19T06:18:01.882" v="3"/>
        <pc:sldMkLst>
          <pc:docMk/>
          <pc:sldMk cId="3059784265" sldId="275"/>
        </pc:sldMkLst>
      </pc:sldChg>
    </pc:docChg>
  </pc:docChgLst>
  <pc:docChgLst>
    <pc:chgData name="RICARDO HUMBERTO SEVILLA AGUILAR" userId="S::rsevilla@cnsf.gob.mx::94c9c77e-ccbf-4b74-aeeb-01ce0f31e326" providerId="AD" clId="Web-{74DD8CBF-28D4-4827-A77A-F435E38C38FA}"/>
    <pc:docChg chg="modSld">
      <pc:chgData name="RICARDO HUMBERTO SEVILLA AGUILAR" userId="S::rsevilla@cnsf.gob.mx::94c9c77e-ccbf-4b74-aeeb-01ce0f31e326" providerId="AD" clId="Web-{74DD8CBF-28D4-4827-A77A-F435E38C38FA}" dt="2021-01-22T02:27:26.950" v="4"/>
      <pc:docMkLst>
        <pc:docMk/>
      </pc:docMkLst>
      <pc:sldChg chg="modSp">
        <pc:chgData name="RICARDO HUMBERTO SEVILLA AGUILAR" userId="S::rsevilla@cnsf.gob.mx::94c9c77e-ccbf-4b74-aeeb-01ce0f31e326" providerId="AD" clId="Web-{74DD8CBF-28D4-4827-A77A-F435E38C38FA}" dt="2021-01-22T02:14:18.409" v="3" actId="20577"/>
        <pc:sldMkLst>
          <pc:docMk/>
          <pc:sldMk cId="1797662372" sldId="296"/>
        </pc:sldMkLst>
        <pc:spChg chg="mod">
          <ac:chgData name="RICARDO HUMBERTO SEVILLA AGUILAR" userId="S::rsevilla@cnsf.gob.mx::94c9c77e-ccbf-4b74-aeeb-01ce0f31e326" providerId="AD" clId="Web-{74DD8CBF-28D4-4827-A77A-F435E38C38FA}" dt="2021-01-22T02:14:18.409" v="3" actId="20577"/>
          <ac:spMkLst>
            <pc:docMk/>
            <pc:sldMk cId="1797662372" sldId="296"/>
            <ac:spMk id="151" creationId="{00000000-0000-0000-0000-000000000000}"/>
          </ac:spMkLst>
        </pc:spChg>
      </pc:sldChg>
      <pc:sldChg chg="addCm">
        <pc:chgData name="RICARDO HUMBERTO SEVILLA AGUILAR" userId="S::rsevilla@cnsf.gob.mx::94c9c77e-ccbf-4b74-aeeb-01ce0f31e326" providerId="AD" clId="Web-{74DD8CBF-28D4-4827-A77A-F435E38C38FA}" dt="2021-01-22T02:27:26.950" v="4"/>
        <pc:sldMkLst>
          <pc:docMk/>
          <pc:sldMk cId="1545697717" sldId="306"/>
        </pc:sldMkLst>
      </pc:sldChg>
    </pc:docChg>
  </pc:docChgLst>
  <pc:docChgLst>
    <pc:chgData name="RICARDO HUMBERTO SEVILLA AGUILAR" userId="S::rsevilla@cnsf.gob.mx::94c9c77e-ccbf-4b74-aeeb-01ce0f31e326" providerId="AD" clId="Web-{234F6102-9D04-4C9C-A09D-29B36DC88850}"/>
    <pc:docChg chg="addSld delSld modSld">
      <pc:chgData name="RICARDO HUMBERTO SEVILLA AGUILAR" userId="S::rsevilla@cnsf.gob.mx::94c9c77e-ccbf-4b74-aeeb-01ce0f31e326" providerId="AD" clId="Web-{234F6102-9D04-4C9C-A09D-29B36DC88850}" dt="2021-01-27T05:24:48.877" v="152" actId="1076"/>
      <pc:docMkLst>
        <pc:docMk/>
      </pc:docMkLst>
      <pc:sldChg chg="modSp del">
        <pc:chgData name="RICARDO HUMBERTO SEVILLA AGUILAR" userId="S::rsevilla@cnsf.gob.mx::94c9c77e-ccbf-4b74-aeeb-01ce0f31e326" providerId="AD" clId="Web-{234F6102-9D04-4C9C-A09D-29B36DC88850}" dt="2021-01-27T05:20:19.709" v="14"/>
        <pc:sldMkLst>
          <pc:docMk/>
          <pc:sldMk cId="0" sldId="261"/>
        </pc:sldMkLst>
        <pc:spChg chg="mod">
          <ac:chgData name="RICARDO HUMBERTO SEVILLA AGUILAR" userId="S::rsevilla@cnsf.gob.mx::94c9c77e-ccbf-4b74-aeeb-01ce0f31e326" providerId="AD" clId="Web-{234F6102-9D04-4C9C-A09D-29B36DC88850}" dt="2021-01-27T05:20:13.396" v="13" actId="20577"/>
          <ac:spMkLst>
            <pc:docMk/>
            <pc:sldMk cId="0" sldId="261"/>
            <ac:spMk id="189" creationId="{00000000-0000-0000-0000-000000000000}"/>
          </ac:spMkLst>
        </pc:spChg>
      </pc:sldChg>
      <pc:sldChg chg="addSp modSp add replId">
        <pc:chgData name="RICARDO HUMBERTO SEVILLA AGUILAR" userId="S::rsevilla@cnsf.gob.mx::94c9c77e-ccbf-4b74-aeeb-01ce0f31e326" providerId="AD" clId="Web-{234F6102-9D04-4C9C-A09D-29B36DC88850}" dt="2021-01-27T05:24:48.877" v="152" actId="1076"/>
        <pc:sldMkLst>
          <pc:docMk/>
          <pc:sldMk cId="1116913023" sldId="316"/>
        </pc:sldMkLst>
        <pc:spChg chg="add mod">
          <ac:chgData name="RICARDO HUMBERTO SEVILLA AGUILAR" userId="S::rsevilla@cnsf.gob.mx::94c9c77e-ccbf-4b74-aeeb-01ce0f31e326" providerId="AD" clId="Web-{234F6102-9D04-4C9C-A09D-29B36DC88850}" dt="2021-01-27T05:24:48.877" v="152" actId="1076"/>
          <ac:spMkLst>
            <pc:docMk/>
            <pc:sldMk cId="1116913023" sldId="316"/>
            <ac:spMk id="2" creationId="{D2A285BE-29AA-45BA-8A7F-5BFAD3386FB8}"/>
          </ac:spMkLst>
        </pc:spChg>
        <pc:spChg chg="mod">
          <ac:chgData name="RICARDO HUMBERTO SEVILLA AGUILAR" userId="S::rsevilla@cnsf.gob.mx::94c9c77e-ccbf-4b74-aeeb-01ce0f31e326" providerId="AD" clId="Web-{234F6102-9D04-4C9C-A09D-29B36DC88850}" dt="2021-01-27T05:21:25.367" v="41" actId="20577"/>
          <ac:spMkLst>
            <pc:docMk/>
            <pc:sldMk cId="1116913023" sldId="316"/>
            <ac:spMk id="189" creationId="{00000000-0000-0000-0000-000000000000}"/>
          </ac:spMkLst>
        </pc:spChg>
      </pc:sldChg>
      <pc:sldChg chg="modSp add del replId">
        <pc:chgData name="RICARDO HUMBERTO SEVILLA AGUILAR" userId="S::rsevilla@cnsf.gob.mx::94c9c77e-ccbf-4b74-aeeb-01ce0f31e326" providerId="AD" clId="Web-{234F6102-9D04-4C9C-A09D-29B36DC88850}" dt="2021-01-27T05:20:47.491" v="25"/>
        <pc:sldMkLst>
          <pc:docMk/>
          <pc:sldMk cId="1097116427" sldId="317"/>
        </pc:sldMkLst>
        <pc:spChg chg="mod">
          <ac:chgData name="RICARDO HUMBERTO SEVILLA AGUILAR" userId="S::rsevilla@cnsf.gob.mx::94c9c77e-ccbf-4b74-aeeb-01ce0f31e326" providerId="AD" clId="Web-{234F6102-9D04-4C9C-A09D-29B36DC88850}" dt="2021-01-27T05:20:38.084" v="24" actId="20577"/>
          <ac:spMkLst>
            <pc:docMk/>
            <pc:sldMk cId="1097116427" sldId="317"/>
            <ac:spMk id="150" creationId="{00000000-0000-0000-0000-000000000000}"/>
          </ac:spMkLst>
        </pc:spChg>
      </pc:sldChg>
      <pc:sldChg chg="add replId">
        <pc:chgData name="RICARDO HUMBERTO SEVILLA AGUILAR" userId="S::rsevilla@cnsf.gob.mx::94c9c77e-ccbf-4b74-aeeb-01ce0f31e326" providerId="AD" clId="Web-{234F6102-9D04-4C9C-A09D-29B36DC88850}" dt="2021-01-27T05:20:51.725" v="26"/>
        <pc:sldMkLst>
          <pc:docMk/>
          <pc:sldMk cId="3408598634" sldId="31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2922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0832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5019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1890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0914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217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7708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0462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6624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0438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4120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2523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40245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71301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922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51101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5730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9294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2309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210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7539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722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2613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39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title"/>
          </p:nvPr>
        </p:nvSpPr>
        <p:spPr>
          <a:xfrm>
            <a:off x="363220" y="1634330"/>
            <a:ext cx="114655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2145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rgbClr val="A4214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body" idx="1"/>
          </p:nvPr>
        </p:nvSpPr>
        <p:spPr>
          <a:xfrm>
            <a:off x="363220" y="3270884"/>
            <a:ext cx="11465560" cy="113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9" name="Google Shape;19;p8"/>
          <p:cNvCxnSpPr/>
          <p:nvPr/>
        </p:nvCxnSpPr>
        <p:spPr>
          <a:xfrm>
            <a:off x="2006600" y="3048000"/>
            <a:ext cx="8178800" cy="0"/>
          </a:xfrm>
          <a:prstGeom prst="straightConnector1">
            <a:avLst/>
          </a:prstGeom>
          <a:noFill/>
          <a:ln w="38100" cap="flat" cmpd="sng">
            <a:solidFill>
              <a:srgbClr val="BC945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cabezado de sección">
  <p:cSld name="2_Encabezado de sección">
    <p:bg>
      <p:bgPr>
        <a:solidFill>
          <a:srgbClr val="FFFFFF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5496560" y="996579"/>
            <a:ext cx="572008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45A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ítulo y objetos">
  <p:cSld name="4_Título y objetos">
    <p:bg>
      <p:bgPr>
        <a:solidFill>
          <a:srgbClr val="FF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386080" y="568859"/>
            <a:ext cx="41554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Montserrat SemiBold"/>
              <a:buNone/>
              <a:defRPr sz="3600" b="0" i="0" u="none" strike="noStrike" cap="none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5029200" y="1825625"/>
            <a:ext cx="6324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ítulo y objetos">
  <p:cSld name="5_Título y objetos">
    <p:bg>
      <p:bgPr>
        <a:solidFill>
          <a:srgbClr val="FFFFF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452120" y="542983"/>
            <a:ext cx="4114800" cy="1029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5C4F"/>
              </a:buClr>
              <a:buSzPts val="3600"/>
              <a:buFont typeface="Montserrat SemiBold"/>
              <a:buNone/>
              <a:defRPr sz="3600" b="0" i="0" u="none" strike="noStrike" cap="none">
                <a:solidFill>
                  <a:srgbClr val="245C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1"/>
          </p:nvPr>
        </p:nvSpPr>
        <p:spPr>
          <a:xfrm>
            <a:off x="4988560" y="1825625"/>
            <a:ext cx="63652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ítulo y objetos">
  <p:cSld name="6_Título y objetos"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>
            <a:spLocks noGrp="1"/>
          </p:cNvSpPr>
          <p:nvPr>
            <p:ph type="title"/>
          </p:nvPr>
        </p:nvSpPr>
        <p:spPr>
          <a:xfrm>
            <a:off x="274317" y="578802"/>
            <a:ext cx="4036423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2145"/>
              </a:buClr>
              <a:buSzPts val="3900"/>
              <a:buFont typeface="Montserrat SemiBold"/>
              <a:buNone/>
              <a:defRPr sz="3900" b="0" i="0" u="none" strike="noStrike" cap="none">
                <a:solidFill>
                  <a:srgbClr val="A4214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body" idx="1"/>
          </p:nvPr>
        </p:nvSpPr>
        <p:spPr>
          <a:xfrm>
            <a:off x="4785360" y="1209040"/>
            <a:ext cx="6568440" cy="4967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6116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Montserrat SemiBold"/>
              <a:buNone/>
              <a:defRPr sz="3200" b="1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839788" y="2036762"/>
            <a:ext cx="568293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0404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2"/>
          </p:nvPr>
        </p:nvSpPr>
        <p:spPr>
          <a:xfrm>
            <a:off x="839788" y="3072445"/>
            <a:ext cx="5682932" cy="2625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404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3"/>
          </p:nvPr>
        </p:nvSpPr>
        <p:spPr>
          <a:xfrm>
            <a:off x="7807960" y="2051684"/>
            <a:ext cx="396748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4"/>
          </p:nvPr>
        </p:nvSpPr>
        <p:spPr>
          <a:xfrm>
            <a:off x="7807960" y="3072445"/>
            <a:ext cx="3967480" cy="2625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>
  <p:cSld name="Solo el título"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dt" idx="10"/>
          </p:nvPr>
        </p:nvSpPr>
        <p:spPr>
          <a:xfrm>
            <a:off x="89395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>
            <a:off x="1088396" y="2837754"/>
            <a:ext cx="10126721" cy="56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C9A2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DEC9A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2"/>
          </p:nvPr>
        </p:nvSpPr>
        <p:spPr>
          <a:xfrm>
            <a:off x="2592137" y="3876851"/>
            <a:ext cx="7119240" cy="65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bg>
      <p:bgPr>
        <a:solidFill>
          <a:srgbClr val="FFFFFF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1032639" y="2856183"/>
            <a:ext cx="10126721" cy="56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C9A2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DEC9A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2"/>
          </p:nvPr>
        </p:nvSpPr>
        <p:spPr>
          <a:xfrm>
            <a:off x="2592137" y="3876851"/>
            <a:ext cx="7119240" cy="65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>
            <a:spLocks noGrp="1"/>
          </p:cNvSpPr>
          <p:nvPr>
            <p:ph type="title"/>
          </p:nvPr>
        </p:nvSpPr>
        <p:spPr>
          <a:xfrm>
            <a:off x="831850" y="784707"/>
            <a:ext cx="10521950" cy="1806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45A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1"/>
          </p:nvPr>
        </p:nvSpPr>
        <p:spPr>
          <a:xfrm>
            <a:off x="831850" y="2956561"/>
            <a:ext cx="10515600" cy="220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2145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rgbClr val="A42145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5532119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6233160" y="2072639"/>
            <a:ext cx="557276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>
  <p:cSld name="Contenido con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>
            <a:off x="1088396" y="2854446"/>
            <a:ext cx="10126721" cy="56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2"/>
          </p:nvPr>
        </p:nvSpPr>
        <p:spPr>
          <a:xfrm>
            <a:off x="2592136" y="3898145"/>
            <a:ext cx="7119240" cy="65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63220" y="1631315"/>
            <a:ext cx="114655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C9A2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rgbClr val="DEC9A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63220" y="3270884"/>
            <a:ext cx="11465560" cy="113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3" name="Google Shape;53;p13"/>
          <p:cNvCxnSpPr/>
          <p:nvPr/>
        </p:nvCxnSpPr>
        <p:spPr>
          <a:xfrm>
            <a:off x="2006600" y="3048000"/>
            <a:ext cx="8178800" cy="0"/>
          </a:xfrm>
          <a:prstGeom prst="straightConnector1">
            <a:avLst/>
          </a:prstGeom>
          <a:noFill/>
          <a:ln w="38100" cap="flat" cmpd="sng">
            <a:solidFill>
              <a:srgbClr val="DEC9A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363220" y="1631315"/>
            <a:ext cx="114655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C9A2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rgbClr val="DEC9A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363220" y="3270884"/>
            <a:ext cx="11465560" cy="113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0" name="Google Shape;60;p14"/>
          <p:cNvCxnSpPr/>
          <p:nvPr/>
        </p:nvCxnSpPr>
        <p:spPr>
          <a:xfrm>
            <a:off x="2006600" y="3048000"/>
            <a:ext cx="8178800" cy="0"/>
          </a:xfrm>
          <a:prstGeom prst="straightConnector1">
            <a:avLst/>
          </a:prstGeom>
          <a:noFill/>
          <a:ln w="38100" cap="flat" cmpd="sng">
            <a:solidFill>
              <a:srgbClr val="DEC9A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411480" y="598714"/>
            <a:ext cx="10942320" cy="1213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411480" y="1991359"/>
            <a:ext cx="10942320" cy="4185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>
  <p:cSld name="2_Título y objetos">
    <p:bg>
      <p:bgPr>
        <a:solidFill>
          <a:srgbClr val="FF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421640" y="540702"/>
            <a:ext cx="11404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5C4F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rgbClr val="245C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421640" y="2052319"/>
            <a:ext cx="5486400" cy="4124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2"/>
          </p:nvPr>
        </p:nvSpPr>
        <p:spPr>
          <a:xfrm>
            <a:off x="6248400" y="2052319"/>
            <a:ext cx="5486400" cy="4124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bg>
      <p:bgPr>
        <a:solidFill>
          <a:srgbClr val="FFFFF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831850" y="784707"/>
            <a:ext cx="10521950" cy="1806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C945A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831850" y="2956561"/>
            <a:ext cx="10515600" cy="2208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mailto:rsevilla@cnsf.gob.mx" TargetMode="External"/><Relationship Id="rId3" Type="http://schemas.openxmlformats.org/officeDocument/2006/relationships/image" Target="../media/image6.png"/><Relationship Id="rId7" Type="http://schemas.openxmlformats.org/officeDocument/2006/relationships/hyperlink" Target="mailto:kluna@cnsf.gob.mx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arhernandez@cnsf.gob.mx" TargetMode="Externa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>
            <a:spLocks noGrp="1"/>
          </p:cNvSpPr>
          <p:nvPr>
            <p:ph type="title"/>
          </p:nvPr>
        </p:nvSpPr>
        <p:spPr>
          <a:xfrm>
            <a:off x="363220" y="1634330"/>
            <a:ext cx="114655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2145"/>
              </a:buClr>
              <a:buSzPts val="4400"/>
              <a:buFont typeface="Montserrat SemiBold"/>
              <a:buNone/>
            </a:pPr>
            <a:r>
              <a:rPr lang="es-MX" dirty="0"/>
              <a:t>TALLER DEL SISTEMA </a:t>
            </a:r>
            <a:br>
              <a:rPr lang="es-MX" dirty="0"/>
            </a:br>
            <a:r>
              <a:rPr lang="es-MX" dirty="0"/>
              <a:t>ESTADÍSTICO DE PENSIONES</a:t>
            </a:r>
            <a:endParaRPr dirty="0"/>
          </a:p>
        </p:txBody>
      </p:sp>
      <p:sp>
        <p:nvSpPr>
          <p:cNvPr id="129" name="Google Shape;129;p1"/>
          <p:cNvSpPr txBox="1">
            <a:spLocks noGrp="1"/>
          </p:cNvSpPr>
          <p:nvPr>
            <p:ph type="body" idx="1"/>
          </p:nvPr>
        </p:nvSpPr>
        <p:spPr>
          <a:xfrm>
            <a:off x="363220" y="3270884"/>
            <a:ext cx="11465560" cy="113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r>
              <a:rPr lang="es-MX" dirty="0"/>
              <a:t>Enero 2021</a:t>
            </a:r>
            <a:endParaRPr dirty="0"/>
          </a:p>
        </p:txBody>
      </p:sp>
      <p:pic>
        <p:nvPicPr>
          <p:cNvPr id="130" name="Google Shape;13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2263" y="4192393"/>
            <a:ext cx="1885567" cy="2185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531"/>
          <a:stretch/>
        </p:blipFill>
        <p:spPr>
          <a:xfrm>
            <a:off x="2646021" y="4387284"/>
            <a:ext cx="3637213" cy="71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234" y="4300253"/>
            <a:ext cx="2216332" cy="9185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Fecha de inicio del derecho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400" dirty="0"/>
              <a:t>La fecha de </a:t>
            </a:r>
            <a:r>
              <a:rPr lang="es-MX" dirty="0"/>
              <a:t>inicio del derecho</a:t>
            </a:r>
            <a:r>
              <a:rPr lang="es-MX" sz="2400" dirty="0"/>
              <a:t> debe ser menor o igual a la fecha de alta</a:t>
            </a:r>
            <a:r>
              <a:rPr lang="es-ES" sz="2400" dirty="0"/>
              <a:t>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 algn="ctr">
              <a:spcBef>
                <a:spcPts val="0"/>
              </a:spcBef>
              <a:buNone/>
            </a:pPr>
            <a:r>
              <a:rPr lang="es-ES" sz="2400" b="1" dirty="0"/>
              <a:t>Regla: Fecha de inicio del derecho &lt;= Fecha de alta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400" dirty="0"/>
              <a:t>La fecha de alta </a:t>
            </a:r>
            <a:r>
              <a:rPr lang="es-MX" sz="2400" b="1" dirty="0"/>
              <a:t>deberá</a:t>
            </a:r>
            <a:r>
              <a:rPr lang="es-MX" sz="2400" dirty="0"/>
              <a:t> ser igual o posterior a la fecha en que determine el sistema de seguridad social correspondiente como inicio del derecho de cada integrante del grupo familiar.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92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Fecha de muerte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400" dirty="0"/>
              <a:t>La fecha de </a:t>
            </a:r>
            <a:r>
              <a:rPr lang="es-MX" dirty="0"/>
              <a:t>muerte</a:t>
            </a:r>
            <a:r>
              <a:rPr lang="es-MX" sz="2400" dirty="0"/>
              <a:t> debe ser menor o igual al año de reporte</a:t>
            </a:r>
            <a:r>
              <a:rPr lang="es-ES" sz="2400" dirty="0"/>
              <a:t>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 algn="ctr">
              <a:spcBef>
                <a:spcPts val="0"/>
              </a:spcBef>
              <a:buNone/>
            </a:pPr>
            <a:r>
              <a:rPr lang="es-ES" sz="2400" b="1" dirty="0"/>
              <a:t>Regla: Fecha de muerte &lt;= Año de reporte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400" dirty="0"/>
              <a:t>El año de reporte </a:t>
            </a:r>
            <a:r>
              <a:rPr lang="es-MX" sz="2400" b="1" dirty="0"/>
              <a:t>deberá</a:t>
            </a:r>
            <a:r>
              <a:rPr lang="es-MX" sz="2400" dirty="0"/>
              <a:t> ser igual o posterior al año de la fecha en que ocurrió el deceso del pensionado y/o beneficiarios.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77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Fecha de nacimiento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400" dirty="0"/>
              <a:t>La fecha de </a:t>
            </a:r>
            <a:r>
              <a:rPr lang="es-MX" dirty="0"/>
              <a:t>nacimiento</a:t>
            </a:r>
            <a:r>
              <a:rPr lang="es-MX" sz="2400" dirty="0"/>
              <a:t> debe ser menor o igual al año de reporte</a:t>
            </a:r>
            <a:r>
              <a:rPr lang="es-ES" sz="2400" dirty="0"/>
              <a:t>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 algn="ctr">
              <a:spcBef>
                <a:spcPts val="0"/>
              </a:spcBef>
              <a:buNone/>
            </a:pPr>
            <a:r>
              <a:rPr lang="es-ES" sz="2400" b="1" dirty="0"/>
              <a:t>Regla: Fecha de nacimiento &lt;= Año de reporte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400" dirty="0"/>
              <a:t>El año de reporte </a:t>
            </a:r>
            <a:r>
              <a:rPr lang="es-MX" sz="2400" b="1" dirty="0"/>
              <a:t>deberá</a:t>
            </a:r>
            <a:r>
              <a:rPr lang="es-MX" sz="2400" dirty="0"/>
              <a:t> ser igual o posterior al año de la fecha de nacimiento del pensionado y/o beneficiarios.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64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Fecha de nacimiento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400" dirty="0"/>
              <a:t>La fecha de </a:t>
            </a:r>
            <a:r>
              <a:rPr lang="es-MX" dirty="0"/>
              <a:t>nacimiento</a:t>
            </a:r>
            <a:r>
              <a:rPr lang="es-MX" sz="2400" dirty="0"/>
              <a:t> debe ser menor o igual a la fecha de muerte</a:t>
            </a:r>
            <a:r>
              <a:rPr lang="es-ES" sz="2400" dirty="0"/>
              <a:t>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 algn="ctr">
              <a:spcBef>
                <a:spcPts val="0"/>
              </a:spcBef>
              <a:buNone/>
            </a:pPr>
            <a:r>
              <a:rPr lang="es-ES" sz="2400" b="1" dirty="0"/>
              <a:t>Regla: Fecha de nacimiento &lt;= Fecha de muerte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400" dirty="0"/>
              <a:t>La fecha de muerte </a:t>
            </a:r>
            <a:r>
              <a:rPr lang="es-MX" sz="2400" b="1" dirty="0"/>
              <a:t>deberá</a:t>
            </a:r>
            <a:r>
              <a:rPr lang="es-MX" sz="2400" dirty="0"/>
              <a:t> ser igual o posterior a la fecha de nacimiento del pensionado y/o beneficiarios.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68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Fecha de nacimiento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400" dirty="0"/>
              <a:t>La fecha de </a:t>
            </a:r>
            <a:r>
              <a:rPr lang="es-MX" dirty="0"/>
              <a:t>nacimiento</a:t>
            </a:r>
            <a:r>
              <a:rPr lang="es-MX" sz="2400" dirty="0"/>
              <a:t> debe ser menor o igual a la fecha de alta</a:t>
            </a:r>
            <a:r>
              <a:rPr lang="es-ES" sz="2400" dirty="0"/>
              <a:t>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 algn="ctr">
              <a:spcBef>
                <a:spcPts val="0"/>
              </a:spcBef>
              <a:buNone/>
            </a:pPr>
            <a:r>
              <a:rPr lang="es-ES" sz="2400" b="1" dirty="0"/>
              <a:t>Regla: Fecha de nacimiento &lt;= Fecha de alta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400" dirty="0"/>
              <a:t>La fecha de alta </a:t>
            </a:r>
            <a:r>
              <a:rPr lang="es-MX" sz="2400" b="1" dirty="0"/>
              <a:t>deberá</a:t>
            </a:r>
            <a:r>
              <a:rPr lang="es-MX" sz="2400" dirty="0"/>
              <a:t> ser igual o posterior a la fecha de nacimiento del pensionado y/o beneficiarios.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89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Fecha de nacimiento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400" dirty="0"/>
              <a:t>La fecha de </a:t>
            </a:r>
            <a:r>
              <a:rPr lang="es-MX" dirty="0"/>
              <a:t>nacimiento</a:t>
            </a:r>
            <a:r>
              <a:rPr lang="es-MX" sz="2400" dirty="0"/>
              <a:t> debe ser menor o igual a la fecha de baja</a:t>
            </a:r>
            <a:r>
              <a:rPr lang="es-ES" sz="2400" dirty="0"/>
              <a:t>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 algn="ctr">
              <a:spcBef>
                <a:spcPts val="0"/>
              </a:spcBef>
              <a:buNone/>
            </a:pPr>
            <a:r>
              <a:rPr lang="es-ES" sz="2400" b="1" dirty="0"/>
              <a:t>Regla: Fecha de nacimiento &lt;= Fecha de baja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400" dirty="0"/>
              <a:t>La fecha de baja </a:t>
            </a:r>
            <a:r>
              <a:rPr lang="es-MX" sz="2400" b="1" dirty="0"/>
              <a:t>deberá</a:t>
            </a:r>
            <a:r>
              <a:rPr lang="es-MX" sz="2400" dirty="0"/>
              <a:t> ser igual o posterior a la fecha de nacimiento del pensionado y/o beneficiarios.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51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Importe mensual de la pensión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400" dirty="0"/>
              <a:t>Si el grupo familiar es igual a “01” entonces el importe mensual de la pensión debe ser mayor o igual a cero</a:t>
            </a:r>
            <a:r>
              <a:rPr lang="es-ES" sz="2400" dirty="0"/>
              <a:t>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 algn="ctr">
              <a:spcBef>
                <a:spcPts val="0"/>
              </a:spcBef>
            </a:pPr>
            <a:r>
              <a:rPr lang="es-ES" sz="2400" b="1" dirty="0"/>
              <a:t>Regla: Si Grupo familiar = “01” entonces Importe mensual de la pensión &gt;= 0</a:t>
            </a: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400" dirty="0"/>
              <a:t>Cuando el importe mensual de la pensión sea mayor o igual a cero, el integrante del grupo familiar </a:t>
            </a:r>
            <a:r>
              <a:rPr lang="es-MX" sz="2400" b="1" dirty="0"/>
              <a:t>deberá</a:t>
            </a:r>
            <a:r>
              <a:rPr lang="es-MX" sz="2400" dirty="0"/>
              <a:t> corresponder al titular de la pensión.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97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Modalidad de pensión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400" dirty="0"/>
              <a:t>Si el grupo familiar es igual a “01” y el tipo de pensión C01 es “341” o “342” entonces la modalidad de pensión debe ser “1”, “2” o “3”</a:t>
            </a:r>
            <a:r>
              <a:rPr lang="es-ES" sz="2400" dirty="0"/>
              <a:t>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 algn="ctr">
              <a:spcBef>
                <a:spcPts val="0"/>
              </a:spcBef>
              <a:buNone/>
            </a:pPr>
            <a:r>
              <a:rPr lang="es-ES" sz="2400" b="1" dirty="0"/>
              <a:t>Regla: Si Grupo familiar = “01” y C01 = {“341”, “342”} entonces Modalidad de pensión = {“1”, “2”, “3”}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400" dirty="0"/>
              <a:t>Cuando el tipo de pensión sea cesantía, vejez, retiro, o seguro de sobrevivencia por cesantía, vejez o retiro y el integrante del grupo familiar corresponda al titular de la pensión, la </a:t>
            </a:r>
            <a:r>
              <a:rPr lang="es-MX" dirty="0"/>
              <a:t>modalidad de pensión </a:t>
            </a:r>
            <a:r>
              <a:rPr lang="es-MX" sz="2400" b="1" dirty="0"/>
              <a:t>deberá</a:t>
            </a:r>
            <a:r>
              <a:rPr lang="es-MX" sz="2400" dirty="0"/>
              <a:t> ser “1 = RCV de sobrevivencia de retiro programado”, “2 = RCV en renta vitalicia” o “3 = Pensión garantizada del IMSS o ISSSTE”.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64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Otros importes de pago mensual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400" dirty="0"/>
              <a:t>Si el grupo familiar es igual a “01” entonces los </a:t>
            </a:r>
            <a:r>
              <a:rPr lang="es-MX" dirty="0"/>
              <a:t>o</a:t>
            </a:r>
            <a:r>
              <a:rPr lang="es-MX" sz="2400" dirty="0"/>
              <a:t>tros importes de pago mensual deben ser mayores o iguales a cero</a:t>
            </a:r>
            <a:r>
              <a:rPr lang="es-ES" sz="2400" dirty="0"/>
              <a:t>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 algn="ctr">
              <a:spcBef>
                <a:spcPts val="0"/>
              </a:spcBef>
              <a:buNone/>
            </a:pPr>
            <a:r>
              <a:rPr lang="es-ES" sz="2400" b="1" dirty="0"/>
              <a:t>Regla: Si Grupo familiar = “01” entonces Otros importes de pago mensual &gt;= 0</a:t>
            </a: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400" dirty="0"/>
              <a:t>Cuando los otros importes de pago de la pensión sean mayor o igual a cero, el integrante del grupo familiar </a:t>
            </a:r>
            <a:r>
              <a:rPr lang="es-MX" sz="2400" b="1" dirty="0"/>
              <a:t>deberá</a:t>
            </a:r>
            <a:r>
              <a:rPr lang="es-MX" sz="2400" dirty="0"/>
              <a:t> corresponder al titular de la pensión.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15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Pensión mínima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400" dirty="0"/>
              <a:t>Si el grupo familiar es igual a “01” entonces </a:t>
            </a:r>
            <a:r>
              <a:rPr lang="es-MX" dirty="0"/>
              <a:t>p</a:t>
            </a:r>
            <a:r>
              <a:rPr lang="es-MX" sz="2400" dirty="0"/>
              <a:t>ensión mínima debe ser “0” o “1”</a:t>
            </a:r>
            <a:r>
              <a:rPr lang="es-ES" sz="2400" dirty="0"/>
              <a:t>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 algn="ctr">
              <a:spcBef>
                <a:spcPts val="0"/>
              </a:spcBef>
            </a:pPr>
            <a:r>
              <a:rPr lang="es-ES" sz="2400" b="1" dirty="0"/>
              <a:t>Regla: Si </a:t>
            </a:r>
            <a:r>
              <a:rPr lang="es-ES" b="1" dirty="0"/>
              <a:t>G</a:t>
            </a:r>
            <a:r>
              <a:rPr lang="es-ES" sz="2400" b="1" dirty="0"/>
              <a:t>rupo familiar = “01” entonces Pensión mínima = {“0”, “1”}</a:t>
            </a: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400" dirty="0"/>
              <a:t>Cuando el registro corresponda al titular de la pensión, la pensión mínima </a:t>
            </a:r>
            <a:r>
              <a:rPr lang="es-MX" sz="2400" b="1" dirty="0"/>
              <a:t>deberá</a:t>
            </a:r>
            <a:r>
              <a:rPr lang="es-MX" sz="2400" dirty="0"/>
              <a:t> tener las claves de “1” cuando la suma de los beneficios de todos los integrantes sea menor o igual a la pensión mínima garantizada o “0” en caso contrario o no pertenezca al IMSS.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50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>
            <a:spLocks noGrp="1"/>
          </p:cNvSpPr>
          <p:nvPr>
            <p:ph type="title"/>
          </p:nvPr>
        </p:nvSpPr>
        <p:spPr>
          <a:xfrm>
            <a:off x="1868799" y="784707"/>
            <a:ext cx="8256732" cy="1806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es-MX" dirty="0"/>
              <a:t>Validaciones del</a:t>
            </a:r>
            <a:br>
              <a:rPr lang="es-MX" dirty="0"/>
            </a:br>
            <a:r>
              <a:rPr lang="es-MX" dirty="0"/>
              <a:t>Sistema Estadístico</a:t>
            </a:r>
            <a:endParaRPr dirty="0"/>
          </a:p>
        </p:txBody>
      </p:sp>
      <p:pic>
        <p:nvPicPr>
          <p:cNvPr id="142" name="Google Shape;14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A41C7DD-B9B5-4578-9AFE-B7C4165870F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87195" y="2496533"/>
            <a:ext cx="3819940" cy="38199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Porcentaje de valuación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400" dirty="0"/>
              <a:t>El porcentaje de valuación debe ser mayor o igual a cero y menor o igual a 100</a:t>
            </a:r>
            <a:r>
              <a:rPr lang="es-ES" sz="2400" dirty="0"/>
              <a:t>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 algn="ctr">
              <a:spcBef>
                <a:spcPts val="0"/>
              </a:spcBef>
              <a:buNone/>
            </a:pPr>
            <a:r>
              <a:rPr lang="es-ES" sz="2400" b="1" dirty="0"/>
              <a:t>Regla: Porcentaje de valuación &gt;= 0 y &lt;= 100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400" dirty="0"/>
              <a:t>El porcentaje de incapacidad parcial que tenga el pensionado principal a la fecha de reporte </a:t>
            </a:r>
            <a:r>
              <a:rPr lang="es-MX" sz="2400" b="1" dirty="0"/>
              <a:t>deberá</a:t>
            </a:r>
            <a:r>
              <a:rPr lang="es-MX" sz="2400" dirty="0"/>
              <a:t> estar entre los valores 0 y 100.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19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Rentas pagadas en el año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400" dirty="0"/>
              <a:t>Si el grupo familiar es igual a “01” entonces las rentas pagadas en el año deben ser mayores o iguales a cero</a:t>
            </a:r>
            <a:r>
              <a:rPr lang="es-ES" sz="2400" dirty="0"/>
              <a:t>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 algn="ctr">
              <a:spcBef>
                <a:spcPts val="0"/>
              </a:spcBef>
              <a:buNone/>
            </a:pPr>
            <a:r>
              <a:rPr lang="es-ES" sz="2400" b="1" dirty="0"/>
              <a:t>Regla: Si Grupo familiar = “01” entonces Rentas pagadas en el año &gt;= 0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400" dirty="0"/>
              <a:t>Cuando el monto pagado en el ejercicio de las rentas básicas que hayan vencido del 1° de enero a la fecha de reporte sean mayor o igual a cero, el integrante del grupo familiar </a:t>
            </a:r>
            <a:r>
              <a:rPr lang="es-MX" sz="2400" b="1" dirty="0"/>
              <a:t>deberá</a:t>
            </a:r>
            <a:r>
              <a:rPr lang="es-MX" sz="2400" dirty="0"/>
              <a:t> corresponder al titular de la pensión.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41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Saldo de la reserva matemática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400" dirty="0"/>
              <a:t>Si el grupo familiar es igual a “01” entonces el saldo de la reserva matemática debe ser mayor o igual a cero</a:t>
            </a:r>
            <a:r>
              <a:rPr lang="es-ES" sz="2400" dirty="0"/>
              <a:t>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 algn="ctr">
              <a:spcBef>
                <a:spcPts val="0"/>
              </a:spcBef>
              <a:buNone/>
            </a:pPr>
            <a:r>
              <a:rPr lang="es-ES" sz="2400" b="1" dirty="0"/>
              <a:t>Regla: Si Grupo familiar = “01” entonces Saldo de la reserva matemática &gt;= 0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400" dirty="0"/>
              <a:t>Cuando el saldo de la reserva matemática de pensiones sea mayor o igual a cero, el integrante del grupo familiar </a:t>
            </a:r>
            <a:r>
              <a:rPr lang="es-MX" sz="2400" b="1" dirty="0"/>
              <a:t>deberá</a:t>
            </a:r>
            <a:r>
              <a:rPr lang="es-MX" sz="2400" dirty="0"/>
              <a:t> corresponder al titular de la pensión.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93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Sexo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ES" sz="2400" dirty="0"/>
              <a:t>El valor del campo Sexo solamente podrá tener los valores de “M” o “F”: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 algn="ctr">
              <a:spcBef>
                <a:spcPts val="0"/>
              </a:spcBef>
              <a:buNone/>
            </a:pPr>
            <a:r>
              <a:rPr lang="es-ES" sz="2400" b="1" dirty="0"/>
              <a:t>Regla: Sexo = {“M”, “F”}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400" dirty="0"/>
              <a:t>El identificador del género del certificado a quien corresponda el registro únicamente </a:t>
            </a:r>
            <a:r>
              <a:rPr lang="es-MX" sz="2400" b="1" dirty="0"/>
              <a:t>deberá</a:t>
            </a:r>
            <a:r>
              <a:rPr lang="es-MX" sz="2400" dirty="0"/>
              <a:t> ser reportado con los valores correspondientes a “M = Masculino” o “F = Femenino”.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63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Sistema de seguridad social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400" dirty="0"/>
              <a:t>Si el grupo familiar es igual a “01” entonces el sistema de seguridad social debe ser “1” o “2”</a:t>
            </a:r>
            <a:r>
              <a:rPr lang="es-ES" sz="2400" dirty="0"/>
              <a:t>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 algn="ctr">
              <a:spcBef>
                <a:spcPts val="0"/>
              </a:spcBef>
              <a:buNone/>
            </a:pPr>
            <a:r>
              <a:rPr lang="es-ES" sz="2400" b="1" dirty="0"/>
              <a:t>Regla: Si Grupo familiar = “01” entonces Sistema de Seguridad Social = {“1”, “2”}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400" dirty="0"/>
              <a:t>Cuando el registro corresponda al titular de la pensión, el sistema de seguridad social únicamente </a:t>
            </a:r>
            <a:r>
              <a:rPr lang="es-MX" sz="2400" b="1" dirty="0"/>
              <a:t>deberá</a:t>
            </a:r>
            <a:r>
              <a:rPr lang="es-MX" sz="2400" dirty="0"/>
              <a:t> tener las claves de “1 - IMSS” o “2 - ISSSTE”.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16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Tasa de reserva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400" dirty="0"/>
              <a:t>Si el grupo familiar es igual a “01” entonces la tasa de reserva </a:t>
            </a:r>
            <a:r>
              <a:rPr lang="es-MX" dirty="0"/>
              <a:t>debe ser</a:t>
            </a:r>
            <a:r>
              <a:rPr lang="es-MX" sz="2400" dirty="0"/>
              <a:t> mayor a cero</a:t>
            </a:r>
            <a:r>
              <a:rPr lang="es-ES" sz="2400" dirty="0"/>
              <a:t>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 algn="ctr">
              <a:spcBef>
                <a:spcPts val="0"/>
              </a:spcBef>
              <a:buNone/>
            </a:pPr>
            <a:r>
              <a:rPr lang="es-ES" sz="2400" b="1" dirty="0"/>
              <a:t>Regla: Si Grupo familiar = “01” entonces Tasa de reserva &gt; 0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400" dirty="0"/>
              <a:t>Cuando la tasa de reserva que se utilizó para calcular la reserva matemática de pensiones sea mayor a cero, el integrante del grupo familiar </a:t>
            </a:r>
            <a:r>
              <a:rPr lang="es-MX" sz="2400" b="1" dirty="0"/>
              <a:t>deberá</a:t>
            </a:r>
            <a:r>
              <a:rPr lang="es-MX" sz="2400" dirty="0"/>
              <a:t> corresponder al titular de la pensión.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53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"/>
          <p:cNvSpPr txBox="1">
            <a:spLocks noGrp="1"/>
          </p:cNvSpPr>
          <p:nvPr>
            <p:ph type="body" idx="1"/>
          </p:nvPr>
        </p:nvSpPr>
        <p:spPr>
          <a:xfrm>
            <a:off x="1390021" y="1306633"/>
            <a:ext cx="10126721" cy="56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700"/>
              <a:buNone/>
            </a:pPr>
            <a:r>
              <a:rPr lang="es-MX" sz="3200" dirty="0">
                <a:solidFill>
                  <a:srgbClr val="FF0000"/>
                </a:solidFill>
              </a:rPr>
              <a:t>Contactos</a:t>
            </a:r>
          </a:p>
        </p:txBody>
      </p:sp>
      <p:pic>
        <p:nvPicPr>
          <p:cNvPr id="190" name="Google Shape;19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2263" y="4192393"/>
            <a:ext cx="1885567" cy="2185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1;p1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531"/>
          <a:stretch/>
        </p:blipFill>
        <p:spPr>
          <a:xfrm>
            <a:off x="2646021" y="4387284"/>
            <a:ext cx="3637213" cy="71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234" y="4300253"/>
            <a:ext cx="2216332" cy="918562"/>
          </a:xfrm>
          <a:prstGeom prst="rect">
            <a:avLst/>
          </a:prstGeom>
        </p:spPr>
      </p:pic>
      <p:sp>
        <p:nvSpPr>
          <p:cNvPr id="2" name="Google Shape;189;p6">
            <a:extLst>
              <a:ext uri="{FF2B5EF4-FFF2-40B4-BE49-F238E27FC236}">
                <a16:creationId xmlns:a16="http://schemas.microsoft.com/office/drawing/2014/main" id="{D2A285BE-29AA-45BA-8A7F-5BFAD3386FB8}"/>
              </a:ext>
            </a:extLst>
          </p:cNvPr>
          <p:cNvSpPr txBox="1">
            <a:spLocks/>
          </p:cNvSpPr>
          <p:nvPr/>
        </p:nvSpPr>
        <p:spPr>
          <a:xfrm>
            <a:off x="1629734" y="2625845"/>
            <a:ext cx="10126721" cy="1109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lnSpc>
                <a:spcPct val="80000"/>
              </a:lnSpc>
              <a:spcBef>
                <a:spcPts val="0"/>
              </a:spcBef>
            </a:pPr>
            <a:r>
              <a:rPr lang="es-MX" sz="1800" b="1" dirty="0">
                <a:solidFill>
                  <a:schemeClr val="tx1"/>
                </a:solidFill>
              </a:rPr>
              <a:t>Aldo Hernández               </a:t>
            </a:r>
            <a:r>
              <a:rPr lang="es-MX" sz="1800" b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arhernandez@cnsf.gob.mx</a:t>
            </a:r>
            <a:endParaRPr lang="es-MX" sz="1800" b="1" dirty="0">
              <a:solidFill>
                <a:schemeClr val="tx1"/>
              </a:solidFill>
            </a:endParaRPr>
          </a:p>
          <a:p>
            <a:pPr marL="0" indent="0" algn="l">
              <a:lnSpc>
                <a:spcPct val="80000"/>
              </a:lnSpc>
              <a:spcBef>
                <a:spcPts val="0"/>
              </a:spcBef>
            </a:pPr>
            <a:endParaRPr lang="es-MX" sz="1800" b="1" dirty="0">
              <a:solidFill>
                <a:schemeClr val="tx1"/>
              </a:solidFill>
            </a:endParaRPr>
          </a:p>
          <a:p>
            <a:pPr marL="0" indent="0" algn="l">
              <a:lnSpc>
                <a:spcPct val="80000"/>
              </a:lnSpc>
              <a:spcBef>
                <a:spcPts val="0"/>
              </a:spcBef>
            </a:pPr>
            <a:r>
              <a:rPr lang="es-MX" sz="1800" b="1" dirty="0">
                <a:solidFill>
                  <a:schemeClr val="tx1"/>
                </a:solidFill>
              </a:rPr>
              <a:t>Karina Luna                        </a:t>
            </a:r>
            <a:r>
              <a:rPr lang="es-MX" sz="1800" b="1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kluna@cnsf.gob.mx</a:t>
            </a:r>
            <a:endParaRPr lang="es-MX" sz="1800" b="1" dirty="0">
              <a:solidFill>
                <a:schemeClr val="tx1"/>
              </a:solidFill>
            </a:endParaRPr>
          </a:p>
          <a:p>
            <a:pPr marL="0" indent="0" algn="l">
              <a:lnSpc>
                <a:spcPct val="80000"/>
              </a:lnSpc>
              <a:spcBef>
                <a:spcPts val="0"/>
              </a:spcBef>
            </a:pPr>
            <a:endParaRPr lang="es-MX" sz="1800" b="1" dirty="0">
              <a:solidFill>
                <a:schemeClr val="tx1"/>
              </a:solidFill>
            </a:endParaRPr>
          </a:p>
          <a:p>
            <a:pPr marL="0" indent="0" algn="l">
              <a:lnSpc>
                <a:spcPct val="80000"/>
              </a:lnSpc>
              <a:spcBef>
                <a:spcPts val="0"/>
              </a:spcBef>
            </a:pPr>
            <a:r>
              <a:rPr lang="es-MX" sz="1800" b="1" dirty="0">
                <a:solidFill>
                  <a:schemeClr val="tx1"/>
                </a:solidFill>
              </a:rPr>
              <a:t>Ricardo Sevilla                   </a:t>
            </a:r>
            <a:r>
              <a:rPr lang="es-MX" sz="1800" b="1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rsevilla@cnsf.gob.mx</a:t>
            </a:r>
            <a:endParaRPr lang="es-MX" sz="1800" b="1" dirty="0">
              <a:solidFill>
                <a:schemeClr val="tx1"/>
              </a:solidFill>
            </a:endParaRPr>
          </a:p>
          <a:p>
            <a:pPr marL="0" indent="0" algn="l">
              <a:lnSpc>
                <a:spcPct val="80000"/>
              </a:lnSpc>
              <a:spcBef>
                <a:spcPts val="0"/>
              </a:spcBef>
            </a:pPr>
            <a:endParaRPr lang="es-MX" sz="2000" b="1" dirty="0">
              <a:solidFill>
                <a:schemeClr val="tx1"/>
              </a:solidFill>
            </a:endParaRPr>
          </a:p>
          <a:p>
            <a:pPr marL="0" indent="0" algn="l">
              <a:lnSpc>
                <a:spcPct val="80000"/>
              </a:lnSpc>
              <a:spcBef>
                <a:spcPts val="0"/>
              </a:spcBef>
            </a:pPr>
            <a:endParaRPr lang="es-MX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13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"/>
          <p:cNvSpPr txBox="1">
            <a:spLocks noGrp="1"/>
          </p:cNvSpPr>
          <p:nvPr>
            <p:ph type="body" idx="1"/>
          </p:nvPr>
        </p:nvSpPr>
        <p:spPr>
          <a:xfrm>
            <a:off x="1088396" y="2854446"/>
            <a:ext cx="10126721" cy="56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700"/>
              <a:buNone/>
            </a:pPr>
            <a:r>
              <a:rPr lang="es-MX" sz="3700" dirty="0"/>
              <a:t>¡GRACIAS!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3700"/>
              <a:buNone/>
            </a:pPr>
            <a:endParaRPr sz="3700" dirty="0"/>
          </a:p>
        </p:txBody>
      </p:sp>
      <p:pic>
        <p:nvPicPr>
          <p:cNvPr id="190" name="Google Shape;19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2263" y="4192393"/>
            <a:ext cx="1885567" cy="2185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1;p1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531"/>
          <a:stretch/>
        </p:blipFill>
        <p:spPr>
          <a:xfrm>
            <a:off x="2646021" y="4387284"/>
            <a:ext cx="3637213" cy="71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234" y="4300253"/>
            <a:ext cx="2216332" cy="9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98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Componente incorporado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ES" sz="2400" dirty="0"/>
              <a:t>El valor de componente incorporado solamente podrá tener los valores de “0” o “1”: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 algn="ctr">
              <a:spcBef>
                <a:spcPts val="0"/>
              </a:spcBef>
              <a:buNone/>
            </a:pPr>
            <a:r>
              <a:rPr lang="es-ES" sz="2400" b="1" dirty="0"/>
              <a:t>Regla: Componente incorporado = {“0”, “1”}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400" dirty="0"/>
              <a:t>El componente incorporado únicamente </a:t>
            </a:r>
            <a:r>
              <a:rPr lang="es-MX" sz="2400" b="1" dirty="0"/>
              <a:t>deberá</a:t>
            </a:r>
            <a:r>
              <a:rPr lang="es-MX" sz="2400" dirty="0"/>
              <a:t> ser reportado con la clave de “1” si el beneficiario se integró al grupo familiar posteriormente a la fecha de inicio de vigencia de la póliza y “0” en caso contrario.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None/>
            </a:pP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Condición del pensionado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ES" sz="2400" dirty="0"/>
              <a:t>El valor de condición del pensionado solamente podrá tener los valores de “1”, “2” o “3”: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 algn="ctr">
              <a:spcBef>
                <a:spcPts val="0"/>
              </a:spcBef>
              <a:buNone/>
            </a:pPr>
            <a:r>
              <a:rPr lang="es-ES" sz="2400" b="1" dirty="0"/>
              <a:t>Regla: Condición del pensionado = {“1”, “2”, “3”}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400" dirty="0"/>
              <a:t>La condición del pensionado o beneficiarios </a:t>
            </a:r>
            <a:r>
              <a:rPr lang="es-MX" sz="2400" b="1" dirty="0"/>
              <a:t>deberá</a:t>
            </a:r>
            <a:r>
              <a:rPr lang="es-MX" sz="2400" dirty="0"/>
              <a:t> ser reportada con las claves correspondientes a “1 = Con vida a la fecha de reporte”, “2 = Fallecidos en ejercicios anteriores” o “3 = Fallecidos durante el ejercicio reportado”.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95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Fecha de alta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400" dirty="0"/>
              <a:t>La fecha de alta debe ser menor o igual al año de reporte</a:t>
            </a:r>
            <a:r>
              <a:rPr lang="es-ES" sz="2400" dirty="0"/>
              <a:t>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 algn="ctr">
              <a:spcBef>
                <a:spcPts val="0"/>
              </a:spcBef>
              <a:buNone/>
            </a:pPr>
            <a:r>
              <a:rPr lang="es-ES" sz="2400" b="1" dirty="0"/>
              <a:t>Regla: Fecha de alta &lt;= Año de reporte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400" dirty="0"/>
              <a:t>El año de reporte </a:t>
            </a:r>
            <a:r>
              <a:rPr lang="es-MX" sz="2400" b="1" dirty="0"/>
              <a:t>deberá</a:t>
            </a:r>
            <a:r>
              <a:rPr lang="es-MX" sz="2400" dirty="0"/>
              <a:t> ser igual o posterior a la fecha en que ocurrió el evento que ocasionó la última alta del pensionado y/o beneficiarios.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74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Fecha de baja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400" dirty="0"/>
              <a:t>La fecha de </a:t>
            </a:r>
            <a:r>
              <a:rPr lang="es-MX" dirty="0"/>
              <a:t>baja</a:t>
            </a:r>
            <a:r>
              <a:rPr lang="es-MX" sz="2400" dirty="0"/>
              <a:t> debe ser menor o igual al año de reporte</a:t>
            </a:r>
            <a:r>
              <a:rPr lang="es-ES" sz="2400" dirty="0"/>
              <a:t>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 algn="ctr">
              <a:spcBef>
                <a:spcPts val="0"/>
              </a:spcBef>
              <a:buNone/>
            </a:pPr>
            <a:r>
              <a:rPr lang="es-ES" sz="2400" b="1" dirty="0"/>
              <a:t>Regla: Fecha de </a:t>
            </a:r>
            <a:r>
              <a:rPr lang="es-ES" b="1" dirty="0"/>
              <a:t>baja</a:t>
            </a:r>
            <a:r>
              <a:rPr lang="es-ES" sz="2400" b="1" dirty="0"/>
              <a:t> &lt;= Año de reporte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400" dirty="0"/>
              <a:t>El año de reporte </a:t>
            </a:r>
            <a:r>
              <a:rPr lang="es-MX" sz="2400" b="1" dirty="0"/>
              <a:t>deberá</a:t>
            </a:r>
            <a:r>
              <a:rPr lang="es-MX" sz="2400" dirty="0"/>
              <a:t> ser igual o posterior a la fecha en que ocurrió el evento que ocasionó la última baja del pensionado y/o beneficiarios.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62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Fecha de inicio del derecho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400" dirty="0"/>
              <a:t>La fecha de </a:t>
            </a:r>
            <a:r>
              <a:rPr lang="es-MX" dirty="0"/>
              <a:t>inicio del derecho</a:t>
            </a:r>
            <a:r>
              <a:rPr lang="es-MX" sz="2400" dirty="0"/>
              <a:t> debe ser menor o igual a la fecha de muerte</a:t>
            </a:r>
            <a:r>
              <a:rPr lang="es-ES" sz="2400" dirty="0"/>
              <a:t>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 algn="ctr">
              <a:spcBef>
                <a:spcPts val="0"/>
              </a:spcBef>
              <a:buNone/>
            </a:pPr>
            <a:r>
              <a:rPr lang="es-ES" sz="2400" b="1" dirty="0"/>
              <a:t>Regla: Fecha de inicio del derecho &lt;= Fecha de muerte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400" dirty="0"/>
              <a:t>La fecha de muerte </a:t>
            </a:r>
            <a:r>
              <a:rPr lang="es-MX" sz="2400" b="1" dirty="0"/>
              <a:t>deberá</a:t>
            </a:r>
            <a:r>
              <a:rPr lang="es-MX" sz="2400" dirty="0"/>
              <a:t> ser igual o posterior a la fecha en que determine el sistema de seguridad social correspondiente como inicio del derecho de cada integrante del grupo familiar.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20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Fecha de inicio del derecho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400" dirty="0"/>
              <a:t>La fecha de </a:t>
            </a:r>
            <a:r>
              <a:rPr lang="es-MX" dirty="0"/>
              <a:t>inicio del derecho</a:t>
            </a:r>
            <a:r>
              <a:rPr lang="es-MX" sz="2400" dirty="0"/>
              <a:t> debe ser menor o igual a la fecha de baja</a:t>
            </a:r>
            <a:r>
              <a:rPr lang="es-ES" sz="2400" dirty="0"/>
              <a:t>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 algn="ctr">
              <a:spcBef>
                <a:spcPts val="0"/>
              </a:spcBef>
              <a:buNone/>
            </a:pPr>
            <a:r>
              <a:rPr lang="es-ES" sz="2400" b="1" dirty="0"/>
              <a:t>Regla: Fecha de inicio del derecho &lt;= Fecha de baja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400" dirty="0"/>
              <a:t>La fecha de baja </a:t>
            </a:r>
            <a:r>
              <a:rPr lang="es-MX" sz="2400" b="1" dirty="0"/>
              <a:t>deberá</a:t>
            </a:r>
            <a:r>
              <a:rPr lang="es-MX" sz="2400" dirty="0"/>
              <a:t> ser igual o posterior a la fecha en que determine el sistema de seguridad social correspondiente como inicio del derecho de cada integrante del grupo familiar.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56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381000" y="550227"/>
            <a:ext cx="114249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br>
              <a:rPr lang="es-MX" dirty="0"/>
            </a:br>
            <a:r>
              <a:rPr lang="es-MX" dirty="0"/>
              <a:t>Fecha de inicio del derecho</a:t>
            </a:r>
            <a:endParaRPr dirty="0"/>
          </a:p>
        </p:txBody>
      </p:sp>
      <p:sp>
        <p:nvSpPr>
          <p:cNvPr id="151" name="Google Shape;151;p3"/>
          <p:cNvSpPr txBox="1">
            <a:spLocks noGrp="1"/>
          </p:cNvSpPr>
          <p:nvPr>
            <p:ph type="body" idx="1"/>
          </p:nvPr>
        </p:nvSpPr>
        <p:spPr>
          <a:xfrm>
            <a:off x="381000" y="2072639"/>
            <a:ext cx="1129881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50800">
              <a:spcBef>
                <a:spcPts val="0"/>
              </a:spcBef>
              <a:buNone/>
            </a:pPr>
            <a:r>
              <a:rPr lang="es-MX" sz="2400" dirty="0"/>
              <a:t>La fecha de </a:t>
            </a:r>
            <a:r>
              <a:rPr lang="es-MX" dirty="0"/>
              <a:t>inicio del derecho</a:t>
            </a:r>
            <a:r>
              <a:rPr lang="es-MX" sz="2400" dirty="0"/>
              <a:t> debe ser menor o igual al año de reporte</a:t>
            </a:r>
            <a:r>
              <a:rPr lang="es-ES" sz="2400" dirty="0"/>
              <a:t>: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 algn="ctr">
              <a:spcBef>
                <a:spcPts val="0"/>
              </a:spcBef>
              <a:buNone/>
            </a:pPr>
            <a:r>
              <a:rPr lang="es-ES" sz="2400" b="1" dirty="0"/>
              <a:t>Regla: Fecha de inicio del derecho &lt;= Año de reporte</a:t>
            </a:r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endParaRPr lang="es-ES" sz="2400" dirty="0"/>
          </a:p>
          <a:p>
            <a:pPr marL="228600" indent="-50800">
              <a:spcBef>
                <a:spcPts val="0"/>
              </a:spcBef>
              <a:buNone/>
            </a:pPr>
            <a:r>
              <a:rPr lang="es-MX" sz="2400" dirty="0"/>
              <a:t>El año de reporte </a:t>
            </a:r>
            <a:r>
              <a:rPr lang="es-MX" sz="2400" b="1" dirty="0"/>
              <a:t>deberá</a:t>
            </a:r>
            <a:r>
              <a:rPr lang="es-MX" sz="2400" dirty="0"/>
              <a:t> ser igual o posterior al año de la fecha en que determine el sistema de seguridad social correspondiente como inicio del derecho de cada integrante del grupo familiar.</a:t>
            </a:r>
            <a:endParaRPr dirty="0"/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9926" y="371650"/>
            <a:ext cx="736880" cy="85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4;p2" descr="agroHACIENDA_horizontal_HACIENDA_horizontal.png"/>
          <p:cNvPicPr preferRelativeResize="0"/>
          <p:nvPr/>
        </p:nvPicPr>
        <p:blipFill rotWithShape="1">
          <a:blip r:embed="rId4">
            <a:alphaModFix/>
          </a:blip>
          <a:srcRect r="43700" b="-8099"/>
          <a:stretch/>
        </p:blipFill>
        <p:spPr>
          <a:xfrm>
            <a:off x="7954272" y="625958"/>
            <a:ext cx="1683023" cy="360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025" y="556230"/>
            <a:ext cx="1180317" cy="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325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D6B3A07897E7B468E6372F906A21529" ma:contentTypeVersion="3" ma:contentTypeDescription="Crear nuevo documento." ma:contentTypeScope="" ma:versionID="96f41bc828122236fb28b18823518c57">
  <xsd:schema xmlns:xsd="http://www.w3.org/2001/XMLSchema" xmlns:xs="http://www.w3.org/2001/XMLSchema" xmlns:p="http://schemas.microsoft.com/office/2006/metadata/properties" xmlns:ns2="8a1bad36-d8b0-4cfa-9462-7c748c5ba06c" xmlns:ns3="fbb82a6a-a961-4754-99c6-5e8b59674839" targetNamespace="http://schemas.microsoft.com/office/2006/metadata/properties" ma:root="true" ma:fieldsID="dff5b5ee9d2ad7274c3b25a988b8ed77" ns2:_="" ns3:_="">
    <xsd:import namespace="8a1bad36-d8b0-4cfa-9462-7c748c5ba06c"/>
    <xsd:import namespace="fbb82a6a-a961-4754-99c6-5e8b59674839"/>
    <xsd:element name="properties">
      <xsd:complexType>
        <xsd:sequence>
          <xsd:element name="documentManagement">
            <xsd:complexType>
              <xsd:all>
                <xsd:element ref="ns2:Fecha" minOccurs="0"/>
                <xsd:element ref="ns2:Ejercicio" minOccurs="0"/>
                <xsd:element ref="ns2:Orden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bad36-d8b0-4cfa-9462-7c748c5ba06c" elementFormDefault="qualified">
    <xsd:import namespace="http://schemas.microsoft.com/office/2006/documentManagement/types"/>
    <xsd:import namespace="http://schemas.microsoft.com/office/infopath/2007/PartnerControls"/>
    <xsd:element name="Fecha" ma:index="8" nillable="true" ma:displayName="Fecha" ma:format="DateOnly" ma:internalName="Fecha">
      <xsd:simpleType>
        <xsd:restriction base="dms:DateTime"/>
      </xsd:simpleType>
    </xsd:element>
    <xsd:element name="Ejercicio" ma:index="9" nillable="true" ma:displayName="Ejercicio" ma:internalName="Ejercicio">
      <xsd:simpleType>
        <xsd:restriction base="dms:Text">
          <xsd:maxLength value="255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b82a6a-a961-4754-99c6-5e8b59674839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2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echa xmlns="8a1bad36-d8b0-4cfa-9462-7c748c5ba06c">2021-01-26T06:00:00+00:00</Fecha>
    <Ejercicio xmlns="8a1bad36-d8b0-4cfa-9462-7c748c5ba06c">2020: Seguros (CUSF)</Ejercicio>
    <Orden xmlns="8a1bad36-d8b0-4cfa-9462-7c748c5ba06c">D</Orden>
    <_dlc_DocId xmlns="fbb82a6a-a961-4754-99c6-5e8b59674839">ZUWP26PT267V-208-500</_dlc_DocId>
    <_dlc_DocIdUrl xmlns="fbb82a6a-a961-4754-99c6-5e8b59674839">
      <Url>https://www.cnsf.gob.mx/Sistemas/_layouts/15/DocIdRedir.aspx?ID=ZUWP26PT267V-208-500</Url>
      <Description>ZUWP26PT267V-208-500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EBBB56-9A5C-4B9F-A25B-6AF5747BA0D4}"/>
</file>

<file path=customXml/itemProps2.xml><?xml version="1.0" encoding="utf-8"?>
<ds:datastoreItem xmlns:ds="http://schemas.openxmlformats.org/officeDocument/2006/customXml" ds:itemID="{EA630153-CB57-47BA-AD4B-DE69E3F91C5D}"/>
</file>

<file path=customXml/itemProps3.xml><?xml version="1.0" encoding="utf-8"?>
<ds:datastoreItem xmlns:ds="http://schemas.openxmlformats.org/officeDocument/2006/customXml" ds:itemID="{7CBB4808-78FD-4AFA-9361-F9551798E339}"/>
</file>

<file path=customXml/itemProps4.xml><?xml version="1.0" encoding="utf-8"?>
<ds:datastoreItem xmlns:ds="http://schemas.openxmlformats.org/officeDocument/2006/customXml" ds:itemID="{C3F82D19-B0E4-4FB4-A66E-B53BE0E0E5CE}"/>
</file>

<file path=docProps/app.xml><?xml version="1.0" encoding="utf-8"?>
<Properties xmlns="http://schemas.openxmlformats.org/officeDocument/2006/extended-properties" xmlns:vt="http://schemas.openxmlformats.org/officeDocument/2006/docPropsVTypes">
  <TotalTime>3304</TotalTime>
  <Words>1666</Words>
  <Application>Microsoft Office PowerPoint</Application>
  <PresentationFormat>Panorámica</PresentationFormat>
  <Paragraphs>186</Paragraphs>
  <Slides>27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TALLER DEL SISTEMA  ESTADÍSTICO DE PENSIONES</vt:lpstr>
      <vt:lpstr>Validaciones del Sistema Estadístico</vt:lpstr>
      <vt:lpstr> Componente incorporado</vt:lpstr>
      <vt:lpstr> Condición del pensionado</vt:lpstr>
      <vt:lpstr> Fecha de alta</vt:lpstr>
      <vt:lpstr> Fecha de baja</vt:lpstr>
      <vt:lpstr> Fecha de inicio del derecho</vt:lpstr>
      <vt:lpstr> Fecha de inicio del derecho</vt:lpstr>
      <vt:lpstr> Fecha de inicio del derecho</vt:lpstr>
      <vt:lpstr> Fecha de inicio del derecho</vt:lpstr>
      <vt:lpstr> Fecha de muerte</vt:lpstr>
      <vt:lpstr> Fecha de nacimiento</vt:lpstr>
      <vt:lpstr> Fecha de nacimiento</vt:lpstr>
      <vt:lpstr> Fecha de nacimiento</vt:lpstr>
      <vt:lpstr> Fecha de nacimiento</vt:lpstr>
      <vt:lpstr> Importe mensual de la pensión</vt:lpstr>
      <vt:lpstr> Modalidad de pensión</vt:lpstr>
      <vt:lpstr> Otros importes de pago mensual</vt:lpstr>
      <vt:lpstr> Pensión mínima</vt:lpstr>
      <vt:lpstr> Porcentaje de valuación</vt:lpstr>
      <vt:lpstr> Rentas pagadas en el año</vt:lpstr>
      <vt:lpstr> Saldo de la reserva matemática</vt:lpstr>
      <vt:lpstr> Sexo</vt:lpstr>
      <vt:lpstr> Sistema de seguridad social</vt:lpstr>
      <vt:lpstr> Tasa de reserva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pensiones</dc:title>
  <dc:creator>Microsoft Office User</dc:creator>
  <cp:lastModifiedBy>Aldo R .</cp:lastModifiedBy>
  <cp:revision>106</cp:revision>
  <dcterms:created xsi:type="dcterms:W3CDTF">2018-12-04T03:27:02Z</dcterms:created>
  <dcterms:modified xsi:type="dcterms:W3CDTF">2021-01-27T05:24:58Z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0x0101003D6B3A07897E7B468E6372F906A21529</vt:lpwstr>
  </property>
  <property fmtid="{D5CDD505-2E9C-101B-9397-08002B2CF9AE}" pid="3" name="_dlc_DocIdItemGuid">
    <vt:lpwstr>47054767-6888-490e-b0d3-bed90023173f</vt:lpwstr>
  </property>
</Properties>
</file>